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1" r:id="rId5"/>
    <p:sldId id="262" r:id="rId6"/>
    <p:sldId id="263" r:id="rId7"/>
    <p:sldId id="264" r:id="rId8"/>
    <p:sldId id="265" r:id="rId9"/>
    <p:sldId id="267" r:id="rId10"/>
    <p:sldId id="268" r:id="rId11"/>
    <p:sldId id="270"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eg>
</file>

<file path=ppt/media/image2.png>
</file>

<file path=ppt/media/image3.jpeg>
</file>

<file path=ppt/media/image4.jpg>
</file>

<file path=ppt/media/image5.jpg>
</file>

<file path=ppt/media/image6.jp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4/21/2022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4/21/2022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4/21/2022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4/21/2022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4/21/2022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4/21/2022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4/21/2022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4/21/2022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4/21/2022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4/21/2022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0.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a:bodyPr>
          <a:lstStyle/>
          <a:p>
            <a:pPr algn="ctr"/>
            <a:r>
              <a:rPr lang="en-US" dirty="0"/>
              <a:t>The condor cluster</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An exploratory tech-talk</a:t>
            </a:r>
          </a:p>
        </p:txBody>
      </p:sp>
    </p:spTree>
    <p:extLst>
      <p:ext uri="{BB962C8B-B14F-4D97-AF65-F5344CB8AC3E}">
        <p14:creationId xmlns:p14="http://schemas.microsoft.com/office/powerpoint/2010/main" val="1337192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fontScale="90000"/>
          </a:bodyPr>
          <a:lstStyle/>
          <a:p>
            <a:r>
              <a:rPr lang="en-US" sz="3200"/>
              <a:t>November 2010 : birth of the condor cluster</a:t>
            </a: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a:normAutofit/>
          </a:bodyPr>
          <a:lstStyle/>
          <a:p>
            <a:pPr>
              <a:lnSpc>
                <a:spcPct val="110000"/>
              </a:lnSpc>
            </a:pPr>
            <a:r>
              <a:rPr lang="en-US" sz="1600" dirty="0"/>
              <a:t>Air Force Research Laboratory creates a powerful supercomputer.</a:t>
            </a:r>
          </a:p>
          <a:p>
            <a:pPr>
              <a:lnSpc>
                <a:spcPct val="110000"/>
              </a:lnSpc>
            </a:pPr>
            <a:r>
              <a:rPr lang="en-US" sz="1600" dirty="0"/>
              <a:t>1, 760 PlayStation’s 3 are interconnected and share resources.</a:t>
            </a:r>
          </a:p>
          <a:p>
            <a:pPr>
              <a:lnSpc>
                <a:spcPct val="110000"/>
              </a:lnSpc>
            </a:pPr>
            <a:r>
              <a:rPr lang="en-US" sz="1600" dirty="0"/>
              <a:t>Fastest interactive computer system in the entire Department of Defense (U.S.A) used for analyze high-definition satellite imagery.</a:t>
            </a:r>
          </a:p>
          <a:p>
            <a:pPr>
              <a:lnSpc>
                <a:spcPct val="110000"/>
              </a:lnSpc>
            </a:pPr>
            <a:endParaRPr lang="en-US" sz="1600" dirty="0"/>
          </a:p>
        </p:txBody>
      </p:sp>
      <p:pic>
        <p:nvPicPr>
          <p:cNvPr id="6" name="Picture 5" descr="A person standing in a factory&#10;&#10;Description automatically generated with low confidence">
            <a:extLst>
              <a:ext uri="{FF2B5EF4-FFF2-40B4-BE49-F238E27FC236}">
                <a16:creationId xmlns:a16="http://schemas.microsoft.com/office/drawing/2014/main" id="{5D620162-5092-42E7-A79F-C92721C7CF6B}"/>
              </a:ext>
            </a:extLst>
          </p:cNvPr>
          <p:cNvPicPr>
            <a:picLocks noChangeAspect="1"/>
          </p:cNvPicPr>
          <p:nvPr/>
        </p:nvPicPr>
        <p:blipFill>
          <a:blip r:embed="rId5"/>
          <a:stretch>
            <a:fillRect/>
          </a:stretch>
        </p:blipFill>
        <p:spPr>
          <a:xfrm>
            <a:off x="-5597" y="1267619"/>
            <a:ext cx="7558542" cy="4439446"/>
          </a:xfrm>
          <a:prstGeom prst="rect">
            <a:avLst/>
          </a:prstGeom>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3508A-17E9-4CB8-A79C-BD37D8F5831B}"/>
              </a:ext>
            </a:extLst>
          </p:cNvPr>
          <p:cNvSpPr>
            <a:spLocks noGrp="1"/>
          </p:cNvSpPr>
          <p:nvPr>
            <p:ph type="title"/>
          </p:nvPr>
        </p:nvSpPr>
        <p:spPr/>
        <p:txBody>
          <a:bodyPr/>
          <a:lstStyle/>
          <a:p>
            <a:r>
              <a:rPr lang="en-US" dirty="0"/>
              <a:t>THE Supercomputer and IT’s usage	</a:t>
            </a:r>
            <a:endParaRPr lang="en-BE" dirty="0"/>
          </a:p>
        </p:txBody>
      </p:sp>
      <p:sp>
        <p:nvSpPr>
          <p:cNvPr id="3" name="Content Placeholder 2">
            <a:extLst>
              <a:ext uri="{FF2B5EF4-FFF2-40B4-BE49-F238E27FC236}">
                <a16:creationId xmlns:a16="http://schemas.microsoft.com/office/drawing/2014/main" id="{E46E49FD-D8D8-4097-957E-EFBF2837F85F}"/>
              </a:ext>
            </a:extLst>
          </p:cNvPr>
          <p:cNvSpPr>
            <a:spLocks noGrp="1"/>
          </p:cNvSpPr>
          <p:nvPr>
            <p:ph idx="1"/>
          </p:nvPr>
        </p:nvSpPr>
        <p:spPr/>
        <p:txBody>
          <a:bodyPr>
            <a:normAutofit fontScale="85000" lnSpcReduction="20000"/>
          </a:bodyPr>
          <a:lstStyle/>
          <a:p>
            <a:r>
              <a:rPr lang="en-US" dirty="0"/>
              <a:t>Class</a:t>
            </a:r>
            <a:r>
              <a:rPr lang="en-US" b="1" dirty="0"/>
              <a:t> </a:t>
            </a:r>
            <a:r>
              <a:rPr lang="en-US" dirty="0"/>
              <a:t>of extremely powerful computers. </a:t>
            </a:r>
          </a:p>
          <a:p>
            <a:r>
              <a:rPr lang="en-US" dirty="0"/>
              <a:t>They are the fastest high-performance systems available at any given time. </a:t>
            </a:r>
          </a:p>
          <a:p>
            <a:r>
              <a:rPr lang="en-US" dirty="0"/>
              <a:t>Primarily used for scientific and engineering work requiring exceedingly high-speed computations. </a:t>
            </a:r>
          </a:p>
          <a:p>
            <a:r>
              <a:rPr lang="en-US" dirty="0"/>
              <a:t>Common applications for supercomputers include testing mathematical models for complex physical phenomena, such as the climate and weather, the evolution of the universe, nuclear technology, testing new chemical compounds (especially for pharmaceutical purposes), cryptology and such forth. </a:t>
            </a:r>
          </a:p>
          <a:p>
            <a:r>
              <a:rPr lang="en-US" dirty="0"/>
              <a:t>High cost and high energy consumption.</a:t>
            </a:r>
          </a:p>
        </p:txBody>
      </p:sp>
    </p:spTree>
    <p:extLst>
      <p:ext uri="{BB962C8B-B14F-4D97-AF65-F5344CB8AC3E}">
        <p14:creationId xmlns:p14="http://schemas.microsoft.com/office/powerpoint/2010/main" val="29077214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D1925-7F8E-4461-A5E4-2D9BB2FD5F98}"/>
              </a:ext>
            </a:extLst>
          </p:cNvPr>
          <p:cNvSpPr>
            <a:spLocks noGrp="1"/>
          </p:cNvSpPr>
          <p:nvPr>
            <p:ph type="title"/>
          </p:nvPr>
        </p:nvSpPr>
        <p:spPr/>
        <p:txBody>
          <a:bodyPr/>
          <a:lstStyle/>
          <a:p>
            <a:r>
              <a:rPr lang="en-US" dirty="0"/>
              <a:t>Distinguishing features</a:t>
            </a:r>
            <a:endParaRPr lang="en-BE" dirty="0"/>
          </a:p>
        </p:txBody>
      </p:sp>
      <p:sp>
        <p:nvSpPr>
          <p:cNvPr id="3" name="Content Placeholder 2">
            <a:extLst>
              <a:ext uri="{FF2B5EF4-FFF2-40B4-BE49-F238E27FC236}">
                <a16:creationId xmlns:a16="http://schemas.microsoft.com/office/drawing/2014/main" id="{057F7DF8-2F56-40B7-812A-E0D6B3D23F7B}"/>
              </a:ext>
            </a:extLst>
          </p:cNvPr>
          <p:cNvSpPr>
            <a:spLocks noGrp="1"/>
          </p:cNvSpPr>
          <p:nvPr>
            <p:ph idx="1"/>
          </p:nvPr>
        </p:nvSpPr>
        <p:spPr/>
        <p:txBody>
          <a:bodyPr>
            <a:normAutofit lnSpcReduction="10000"/>
          </a:bodyPr>
          <a:lstStyle/>
          <a:p>
            <a:r>
              <a:rPr lang="en-US" dirty="0"/>
              <a:t>Multiple CPU which contain circuits for interpreting program instructions</a:t>
            </a:r>
          </a:p>
          <a:p>
            <a:r>
              <a:rPr lang="en-US" dirty="0"/>
              <a:t>Use of several CPUs to achieve high computational power is necessitated by the physical limits of circuit technology</a:t>
            </a:r>
          </a:p>
          <a:p>
            <a:r>
              <a:rPr lang="en-US" dirty="0"/>
              <a:t>Very large storage capacity leads to rapid retrieval of stored data and instructions which are required to support the extremely high computational speed of CPUs. </a:t>
            </a:r>
          </a:p>
          <a:p>
            <a:r>
              <a:rPr lang="en-US" dirty="0"/>
              <a:t>Advanced cooling systems</a:t>
            </a:r>
          </a:p>
          <a:p>
            <a:endParaRPr lang="en-BE" dirty="0"/>
          </a:p>
        </p:txBody>
      </p:sp>
    </p:spTree>
    <p:extLst>
      <p:ext uri="{BB962C8B-B14F-4D97-AF65-F5344CB8AC3E}">
        <p14:creationId xmlns:p14="http://schemas.microsoft.com/office/powerpoint/2010/main" val="591410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F136DC-4E58-449B-A017-C49A42B0D337}"/>
              </a:ext>
            </a:extLst>
          </p:cNvPr>
          <p:cNvSpPr>
            <a:spLocks noGrp="1"/>
          </p:cNvSpPr>
          <p:nvPr>
            <p:ph type="title"/>
          </p:nvPr>
        </p:nvSpPr>
        <p:spPr/>
        <p:txBody>
          <a:bodyPr/>
          <a:lstStyle/>
          <a:p>
            <a:r>
              <a:rPr lang="en-US" dirty="0"/>
              <a:t>Historical development (1964)</a:t>
            </a:r>
            <a:endParaRPr lang="en-BE" dirty="0"/>
          </a:p>
        </p:txBody>
      </p:sp>
      <p:pic>
        <p:nvPicPr>
          <p:cNvPr id="6" name="Picture Placeholder 5">
            <a:extLst>
              <a:ext uri="{FF2B5EF4-FFF2-40B4-BE49-F238E27FC236}">
                <a16:creationId xmlns:a16="http://schemas.microsoft.com/office/drawing/2014/main" id="{35E6EC4F-2F42-473F-B8ED-87D3CFEB5F7C}"/>
              </a:ext>
            </a:extLst>
          </p:cNvPr>
          <p:cNvPicPr>
            <a:picLocks noGrp="1" noChangeAspect="1"/>
          </p:cNvPicPr>
          <p:nvPr>
            <p:ph type="pic" idx="1"/>
          </p:nvPr>
        </p:nvPicPr>
        <p:blipFill>
          <a:blip r:embed="rId2"/>
          <a:srcRect l="25368" r="25368"/>
          <a:stretch>
            <a:fillRect/>
          </a:stretch>
        </p:blipFill>
        <p:spPr/>
      </p:pic>
      <p:sp>
        <p:nvSpPr>
          <p:cNvPr id="4" name="Text Placeholder 3">
            <a:extLst>
              <a:ext uri="{FF2B5EF4-FFF2-40B4-BE49-F238E27FC236}">
                <a16:creationId xmlns:a16="http://schemas.microsoft.com/office/drawing/2014/main" id="{4DB87D8C-9B65-4CD0-8FE6-3AB86DDB1207}"/>
              </a:ext>
            </a:extLst>
          </p:cNvPr>
          <p:cNvSpPr>
            <a:spLocks noGrp="1"/>
          </p:cNvSpPr>
          <p:nvPr>
            <p:ph type="body" sz="half" idx="2"/>
          </p:nvPr>
        </p:nvSpPr>
        <p:spPr/>
        <p:txBody>
          <a:bodyPr>
            <a:normAutofit/>
          </a:bodyPr>
          <a:lstStyle/>
          <a:p>
            <a:pPr marL="285750" indent="-285750">
              <a:buFont typeface="Arial" panose="020B0604020202020204" pitchFamily="34" charset="0"/>
              <a:buChar char="•"/>
            </a:pPr>
            <a:r>
              <a:rPr lang="en-US" dirty="0"/>
              <a:t>Seymour Cray</a:t>
            </a:r>
          </a:p>
          <a:p>
            <a:pPr marL="285750" indent="-285750">
              <a:buFont typeface="Arial" panose="020B0604020202020204" pitchFamily="34" charset="0"/>
              <a:buChar char="•"/>
            </a:pPr>
            <a:r>
              <a:rPr lang="en-US" dirty="0"/>
              <a:t>The first supercomputer, the Control Data Corporation (CDC) 6600, only had a single CPU. </a:t>
            </a:r>
          </a:p>
          <a:p>
            <a:pPr marL="285750" indent="-285750">
              <a:buFont typeface="Arial" panose="020B0604020202020204" pitchFamily="34" charset="0"/>
              <a:buChar char="•"/>
            </a:pPr>
            <a:r>
              <a:rPr lang="en-US" dirty="0"/>
              <a:t>The Cray 2 is notable for being the first supercomputer to run “mainstream” software, thanks to UnicOS, a Unix System derivative with some BSD features. </a:t>
            </a:r>
          </a:p>
          <a:p>
            <a:pPr marL="285750" indent="-285750">
              <a:buFont typeface="Arial" panose="020B0604020202020204" pitchFamily="34" charset="0"/>
              <a:buChar char="•"/>
            </a:pPr>
            <a:r>
              <a:rPr lang="en-US" dirty="0"/>
              <a:t>Cray supercomputers had only really been used by US governmental agencies like the DoE and DoD for nuclear modeling, but the Cray 2 found a home in many universities and corporations.</a:t>
            </a:r>
            <a:endParaRPr lang="en-BE" dirty="0"/>
          </a:p>
        </p:txBody>
      </p:sp>
    </p:spTree>
    <p:extLst>
      <p:ext uri="{BB962C8B-B14F-4D97-AF65-F5344CB8AC3E}">
        <p14:creationId xmlns:p14="http://schemas.microsoft.com/office/powerpoint/2010/main" val="3168874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1"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3" name="Group 12">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14" name="Group 13">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6"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7"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38"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2"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3"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15" name="Group 14">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6"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grpSp>
      <p:sp>
        <p:nvSpPr>
          <p:cNvPr id="2" name="Title 1">
            <a:extLst>
              <a:ext uri="{FF2B5EF4-FFF2-40B4-BE49-F238E27FC236}">
                <a16:creationId xmlns:a16="http://schemas.microsoft.com/office/drawing/2014/main" id="{B403B5F9-D533-401B-9810-56B98FA8310F}"/>
              </a:ext>
            </a:extLst>
          </p:cNvPr>
          <p:cNvSpPr>
            <a:spLocks noGrp="1"/>
          </p:cNvSpPr>
          <p:nvPr>
            <p:ph type="title"/>
          </p:nvPr>
        </p:nvSpPr>
        <p:spPr>
          <a:xfrm>
            <a:off x="1141412" y="618518"/>
            <a:ext cx="5894387" cy="1478570"/>
          </a:xfrm>
        </p:spPr>
        <p:txBody>
          <a:bodyPr vert="horz" lIns="91440" tIns="45720" rIns="91440" bIns="45720" rtlCol="0" anchor="b">
            <a:normAutofit/>
          </a:bodyPr>
          <a:lstStyle/>
          <a:p>
            <a:r>
              <a:rPr lang="en-US"/>
              <a:t>ASCI RED (1996)</a:t>
            </a:r>
          </a:p>
        </p:txBody>
      </p:sp>
      <p:sp>
        <p:nvSpPr>
          <p:cNvPr id="3" name="Content Placeholder 2">
            <a:extLst>
              <a:ext uri="{FF2B5EF4-FFF2-40B4-BE49-F238E27FC236}">
                <a16:creationId xmlns:a16="http://schemas.microsoft.com/office/drawing/2014/main" id="{9903E66E-F464-46D6-878D-A9AC377D4BE7}"/>
              </a:ext>
            </a:extLst>
          </p:cNvPr>
          <p:cNvSpPr>
            <a:spLocks noGrp="1"/>
          </p:cNvSpPr>
          <p:nvPr>
            <p:ph sz="half" idx="1"/>
          </p:nvPr>
        </p:nvSpPr>
        <p:spPr>
          <a:xfrm>
            <a:off x="1141412" y="2249487"/>
            <a:ext cx="5894388" cy="3541714"/>
          </a:xfrm>
        </p:spPr>
        <p:txBody>
          <a:bodyPr vert="horz" lIns="91440" tIns="45720" rIns="91440" bIns="45720" rtlCol="0">
            <a:normAutofit/>
          </a:bodyPr>
          <a:lstStyle/>
          <a:p>
            <a:pPr>
              <a:lnSpc>
                <a:spcPct val="110000"/>
              </a:lnSpc>
            </a:pPr>
            <a:r>
              <a:rPr lang="en-US" sz="1400" dirty="0"/>
              <a:t>Main reason for this is that supercomputers and PCs are generally at odds with each other: where supers want as much processing power as possible, PCs have lots of cost and heat constraints. For the most part, it just didn’t make sense to use Intel chips in early supercomputers.</a:t>
            </a:r>
          </a:p>
          <a:p>
            <a:pPr>
              <a:lnSpc>
                <a:spcPct val="110000"/>
              </a:lnSpc>
            </a:pPr>
            <a:r>
              <a:rPr lang="en-US" sz="1400" dirty="0"/>
              <a:t>Paragon was a commercial failure, but it led to the creation of ASCI Red in 1996, which was the first supercomputer made from off-the-shelf CPUs.</a:t>
            </a:r>
          </a:p>
          <a:p>
            <a:pPr>
              <a:lnSpc>
                <a:spcPct val="110000"/>
              </a:lnSpc>
            </a:pPr>
            <a:r>
              <a:rPr lang="en-US" sz="1400" dirty="0"/>
              <a:t>ASCI Red, with over 6,000 200MHz Pentium Pros and a cost of $46 million ($67 million today), was the first supercomputer to break the 1 teraflop barrier. </a:t>
            </a:r>
          </a:p>
          <a:p>
            <a:pPr>
              <a:lnSpc>
                <a:spcPct val="110000"/>
              </a:lnSpc>
            </a:pPr>
            <a:r>
              <a:rPr lang="en-US" sz="1400" dirty="0"/>
              <a:t>Later upgraded to 9,298 Pentium II Xeons, ASCI Red reached 3.1 teraflops. </a:t>
            </a:r>
          </a:p>
          <a:p>
            <a:pPr>
              <a:lnSpc>
                <a:spcPct val="110000"/>
              </a:lnSpc>
            </a:pPr>
            <a:r>
              <a:rPr lang="en-US" sz="1400" dirty="0"/>
              <a:t>It was the fastest supercomputer in the world for four years.</a:t>
            </a:r>
          </a:p>
        </p:txBody>
      </p:sp>
      <p:pic>
        <p:nvPicPr>
          <p:cNvPr id="6" name="Content Placeholder 5" descr="A picture containing text, indoor, floor&#10;&#10;Description automatically generated">
            <a:extLst>
              <a:ext uri="{FF2B5EF4-FFF2-40B4-BE49-F238E27FC236}">
                <a16:creationId xmlns:a16="http://schemas.microsoft.com/office/drawing/2014/main" id="{12992532-B98A-4333-959D-973726DED7FD}"/>
              </a:ext>
            </a:extLst>
          </p:cNvPr>
          <p:cNvPicPr>
            <a:picLocks noGrp="1" noChangeAspect="1"/>
          </p:cNvPicPr>
          <p:nvPr>
            <p:ph sz="half" idx="2"/>
          </p:nvPr>
        </p:nvPicPr>
        <p:blipFill rotWithShape="1">
          <a:blip r:embed="rId4"/>
          <a:srcRect l="28601" r="15142" b="-1"/>
          <a:stretch/>
        </p:blipFill>
        <p:spPr>
          <a:xfrm>
            <a:off x="7619998" y="780235"/>
            <a:ext cx="3425199" cy="4840332"/>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166608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90" name="Picture 2">
            <a:extLst>
              <a:ext uri="{FF2B5EF4-FFF2-40B4-BE49-F238E27FC236}">
                <a16:creationId xmlns:a16="http://schemas.microsoft.com/office/drawing/2014/main" id="{59FACE42-44B0-4185-8ED4-9043A78C86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92" name="Group 91">
            <a:extLst>
              <a:ext uri="{FF2B5EF4-FFF2-40B4-BE49-F238E27FC236}">
                <a16:creationId xmlns:a16="http://schemas.microsoft.com/office/drawing/2014/main" id="{A838DBA2-246D-4087-AE0A-6EA2B4B65A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053888" cy="6858001"/>
            <a:chOff x="-14288" y="0"/>
            <a:chExt cx="12053888" cy="6858001"/>
          </a:xfrm>
        </p:grpSpPr>
        <p:grpSp>
          <p:nvGrpSpPr>
            <p:cNvPr id="93" name="Group 92">
              <a:extLst>
                <a:ext uri="{FF2B5EF4-FFF2-40B4-BE49-F238E27FC236}">
                  <a16:creationId xmlns:a16="http://schemas.microsoft.com/office/drawing/2014/main" id="{B4406F95-9579-494D-BE1E-A012A7F4CB3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05" name="Rectangle 5">
                <a:extLst>
                  <a:ext uri="{FF2B5EF4-FFF2-40B4-BE49-F238E27FC236}">
                    <a16:creationId xmlns:a16="http://schemas.microsoft.com/office/drawing/2014/main" id="{4C8D671A-5C73-44CA-B6D0-7F3BC195BA6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06" name="Freeform 6">
                <a:extLst>
                  <a:ext uri="{FF2B5EF4-FFF2-40B4-BE49-F238E27FC236}">
                    <a16:creationId xmlns:a16="http://schemas.microsoft.com/office/drawing/2014/main" id="{F0DB3AC8-B5AD-4004-B0B9-74B58BECA0C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7" name="Freeform 7">
                <a:extLst>
                  <a:ext uri="{FF2B5EF4-FFF2-40B4-BE49-F238E27FC236}">
                    <a16:creationId xmlns:a16="http://schemas.microsoft.com/office/drawing/2014/main" id="{F3B2C8F3-E236-45B2-B2E1-8460F8FD6DD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8" name="Freeform 8">
                <a:extLst>
                  <a:ext uri="{FF2B5EF4-FFF2-40B4-BE49-F238E27FC236}">
                    <a16:creationId xmlns:a16="http://schemas.microsoft.com/office/drawing/2014/main" id="{761EE3AC-0BC2-4A29-AD58-5CB0EEFF96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9" name="Freeform 9">
                <a:extLst>
                  <a:ext uri="{FF2B5EF4-FFF2-40B4-BE49-F238E27FC236}">
                    <a16:creationId xmlns:a16="http://schemas.microsoft.com/office/drawing/2014/main" id="{38DC43BE-83DD-43F3-A21F-9B58B1074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0" name="Freeform 10">
                <a:extLst>
                  <a:ext uri="{FF2B5EF4-FFF2-40B4-BE49-F238E27FC236}">
                    <a16:creationId xmlns:a16="http://schemas.microsoft.com/office/drawing/2014/main" id="{112583CE-53E8-48F6-9F71-25A32BFD6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1" name="Freeform 11">
                <a:extLst>
                  <a:ext uri="{FF2B5EF4-FFF2-40B4-BE49-F238E27FC236}">
                    <a16:creationId xmlns:a16="http://schemas.microsoft.com/office/drawing/2014/main" id="{229A7966-2C4F-4334-8FB7-08521F984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2" name="Freeform 12">
                <a:extLst>
                  <a:ext uri="{FF2B5EF4-FFF2-40B4-BE49-F238E27FC236}">
                    <a16:creationId xmlns:a16="http://schemas.microsoft.com/office/drawing/2014/main" id="{656FCF6A-DF5B-42AA-83C4-22CD7B9947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3" name="Freeform 13">
                <a:extLst>
                  <a:ext uri="{FF2B5EF4-FFF2-40B4-BE49-F238E27FC236}">
                    <a16:creationId xmlns:a16="http://schemas.microsoft.com/office/drawing/2014/main" id="{E908B3EE-F31D-4E8D-BF3C-71F5B35F02F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4" name="Freeform 14">
                <a:extLst>
                  <a:ext uri="{FF2B5EF4-FFF2-40B4-BE49-F238E27FC236}">
                    <a16:creationId xmlns:a16="http://schemas.microsoft.com/office/drawing/2014/main" id="{DA9F96D7-B42C-4F80-8F26-72388FE0C2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5" name="Freeform 15">
                <a:extLst>
                  <a:ext uri="{FF2B5EF4-FFF2-40B4-BE49-F238E27FC236}">
                    <a16:creationId xmlns:a16="http://schemas.microsoft.com/office/drawing/2014/main" id="{5C9D5861-5A45-408A-A25E-61ED661AD75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6" name="Line 16">
                <a:extLst>
                  <a:ext uri="{FF2B5EF4-FFF2-40B4-BE49-F238E27FC236}">
                    <a16:creationId xmlns:a16="http://schemas.microsoft.com/office/drawing/2014/main" id="{DEEF5DD7-13B2-4CBB-A1AE-193A618B0F0A}"/>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117" name="Freeform 17">
                <a:extLst>
                  <a:ext uri="{FF2B5EF4-FFF2-40B4-BE49-F238E27FC236}">
                    <a16:creationId xmlns:a16="http://schemas.microsoft.com/office/drawing/2014/main" id="{3D896DDA-5AD2-4360-9E65-A792131051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8" name="Freeform 18">
                <a:extLst>
                  <a:ext uri="{FF2B5EF4-FFF2-40B4-BE49-F238E27FC236}">
                    <a16:creationId xmlns:a16="http://schemas.microsoft.com/office/drawing/2014/main" id="{C088F3B1-D893-4078-8EAE-6A3776F67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19" name="Freeform 19">
                <a:extLst>
                  <a:ext uri="{FF2B5EF4-FFF2-40B4-BE49-F238E27FC236}">
                    <a16:creationId xmlns:a16="http://schemas.microsoft.com/office/drawing/2014/main" id="{23CCB367-42E1-4DEF-BABD-7457EB9F28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0" name="Freeform 20">
                <a:extLst>
                  <a:ext uri="{FF2B5EF4-FFF2-40B4-BE49-F238E27FC236}">
                    <a16:creationId xmlns:a16="http://schemas.microsoft.com/office/drawing/2014/main" id="{BAFD46CE-CD21-4C8E-8ACE-B1A0B74A9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1" name="Rectangle 21">
                <a:extLst>
                  <a:ext uri="{FF2B5EF4-FFF2-40B4-BE49-F238E27FC236}">
                    <a16:creationId xmlns:a16="http://schemas.microsoft.com/office/drawing/2014/main" id="{23980A26-1FFF-4434-A77C-C5A1C96A54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22" name="Freeform 22">
                <a:extLst>
                  <a:ext uri="{FF2B5EF4-FFF2-40B4-BE49-F238E27FC236}">
                    <a16:creationId xmlns:a16="http://schemas.microsoft.com/office/drawing/2014/main" id="{AE64C1E5-E917-4222-8080-3EF831FB46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3" name="Freeform 23">
                <a:extLst>
                  <a:ext uri="{FF2B5EF4-FFF2-40B4-BE49-F238E27FC236}">
                    <a16:creationId xmlns:a16="http://schemas.microsoft.com/office/drawing/2014/main" id="{D4D42DE6-99E5-4D28-834E-6601A7DD93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4" name="Freeform 24">
                <a:extLst>
                  <a:ext uri="{FF2B5EF4-FFF2-40B4-BE49-F238E27FC236}">
                    <a16:creationId xmlns:a16="http://schemas.microsoft.com/office/drawing/2014/main" id="{194304B3-4C44-49E0-A677-19E2DA8CC9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5" name="Freeform 25">
                <a:extLst>
                  <a:ext uri="{FF2B5EF4-FFF2-40B4-BE49-F238E27FC236}">
                    <a16:creationId xmlns:a16="http://schemas.microsoft.com/office/drawing/2014/main" id="{C726387F-F77D-4FB6-A177-1DC6115E849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6" name="Freeform 26">
                <a:extLst>
                  <a:ext uri="{FF2B5EF4-FFF2-40B4-BE49-F238E27FC236}">
                    <a16:creationId xmlns:a16="http://schemas.microsoft.com/office/drawing/2014/main" id="{2F09766D-0653-4646-BA37-8FC23294B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7" name="Freeform 27">
                <a:extLst>
                  <a:ext uri="{FF2B5EF4-FFF2-40B4-BE49-F238E27FC236}">
                    <a16:creationId xmlns:a16="http://schemas.microsoft.com/office/drawing/2014/main" id="{F50D9867-C9E0-462B-894F-B2F97E26AC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8" name="Freeform 28">
                <a:extLst>
                  <a:ext uri="{FF2B5EF4-FFF2-40B4-BE49-F238E27FC236}">
                    <a16:creationId xmlns:a16="http://schemas.microsoft.com/office/drawing/2014/main" id="{44179987-9B3B-4BC1-9BDA-EC9F30A379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29" name="Freeform 29">
                <a:extLst>
                  <a:ext uri="{FF2B5EF4-FFF2-40B4-BE49-F238E27FC236}">
                    <a16:creationId xmlns:a16="http://schemas.microsoft.com/office/drawing/2014/main" id="{EF0E5480-8C2D-4FFE-9357-938DF0642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0" name="Freeform 30">
                <a:extLst>
                  <a:ext uri="{FF2B5EF4-FFF2-40B4-BE49-F238E27FC236}">
                    <a16:creationId xmlns:a16="http://schemas.microsoft.com/office/drawing/2014/main" id="{FDAC2F76-95E6-4EE4-8A26-47CDAE5C6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31" name="Freeform 31">
                <a:extLst>
                  <a:ext uri="{FF2B5EF4-FFF2-40B4-BE49-F238E27FC236}">
                    <a16:creationId xmlns:a16="http://schemas.microsoft.com/office/drawing/2014/main" id="{249EB4AA-5D5B-4A3A-9F2D-6E4EDF2046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94" name="Group 93">
              <a:extLst>
                <a:ext uri="{FF2B5EF4-FFF2-40B4-BE49-F238E27FC236}">
                  <a16:creationId xmlns:a16="http://schemas.microsoft.com/office/drawing/2014/main" id="{375D3DC5-0B19-4EA9-A350-6218AC28CDA7}"/>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95" name="Freeform 32">
                <a:extLst>
                  <a:ext uri="{FF2B5EF4-FFF2-40B4-BE49-F238E27FC236}">
                    <a16:creationId xmlns:a16="http://schemas.microsoft.com/office/drawing/2014/main" id="{86B5A458-9418-4EDA-9B6F-E4754ABADF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6" name="Freeform 33">
                <a:extLst>
                  <a:ext uri="{FF2B5EF4-FFF2-40B4-BE49-F238E27FC236}">
                    <a16:creationId xmlns:a16="http://schemas.microsoft.com/office/drawing/2014/main" id="{6307D20D-BE6F-4BFD-8A35-230A01AD72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7" name="Freeform 34">
                <a:extLst>
                  <a:ext uri="{FF2B5EF4-FFF2-40B4-BE49-F238E27FC236}">
                    <a16:creationId xmlns:a16="http://schemas.microsoft.com/office/drawing/2014/main" id="{37A04039-8217-4B7F-8F43-4039DF087D8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8" name="Freeform 35">
                <a:extLst>
                  <a:ext uri="{FF2B5EF4-FFF2-40B4-BE49-F238E27FC236}">
                    <a16:creationId xmlns:a16="http://schemas.microsoft.com/office/drawing/2014/main" id="{CA6CE641-5DEB-4A06-B9C3-B726A334C2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99" name="Freeform 36">
                <a:extLst>
                  <a:ext uri="{FF2B5EF4-FFF2-40B4-BE49-F238E27FC236}">
                    <a16:creationId xmlns:a16="http://schemas.microsoft.com/office/drawing/2014/main" id="{D08C7C1C-DF39-4479-94BD-47E71DE422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0" name="Freeform 37">
                <a:extLst>
                  <a:ext uri="{FF2B5EF4-FFF2-40B4-BE49-F238E27FC236}">
                    <a16:creationId xmlns:a16="http://schemas.microsoft.com/office/drawing/2014/main" id="{27C5EAA7-E449-48C0-9B14-E677E6ECF8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1" name="Freeform 38">
                <a:extLst>
                  <a:ext uri="{FF2B5EF4-FFF2-40B4-BE49-F238E27FC236}">
                    <a16:creationId xmlns:a16="http://schemas.microsoft.com/office/drawing/2014/main" id="{AA6A8A39-39D4-41FE-9974-CB46106A73D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2" name="Freeform 39">
                <a:extLst>
                  <a:ext uri="{FF2B5EF4-FFF2-40B4-BE49-F238E27FC236}">
                    <a16:creationId xmlns:a16="http://schemas.microsoft.com/office/drawing/2014/main" id="{433C6D82-AE91-4A0C-97C6-34399C908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3" name="Freeform 40">
                <a:extLst>
                  <a:ext uri="{FF2B5EF4-FFF2-40B4-BE49-F238E27FC236}">
                    <a16:creationId xmlns:a16="http://schemas.microsoft.com/office/drawing/2014/main" id="{D4C06E36-D233-423A-BC95-5B4D5BE35CB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04" name="Rectangle 41">
                <a:extLst>
                  <a:ext uri="{FF2B5EF4-FFF2-40B4-BE49-F238E27FC236}">
                    <a16:creationId xmlns:a16="http://schemas.microsoft.com/office/drawing/2014/main" id="{E1B0EEC1-CF7A-4761-B477-941DB41A83D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grpSp>
      <p:grpSp>
        <p:nvGrpSpPr>
          <p:cNvPr id="133" name="Group 132">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34" name="Rectangle 133">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5"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sp>
        <p:nvSpPr>
          <p:cNvPr id="2" name="Title 1">
            <a:extLst>
              <a:ext uri="{FF2B5EF4-FFF2-40B4-BE49-F238E27FC236}">
                <a16:creationId xmlns:a16="http://schemas.microsoft.com/office/drawing/2014/main" id="{C4E7C083-FFAD-4489-982F-03F5B0B73C46}"/>
              </a:ext>
            </a:extLst>
          </p:cNvPr>
          <p:cNvSpPr>
            <a:spLocks noGrp="1"/>
          </p:cNvSpPr>
          <p:nvPr>
            <p:ph type="title"/>
          </p:nvPr>
        </p:nvSpPr>
        <p:spPr>
          <a:xfrm>
            <a:off x="7962519" y="618518"/>
            <a:ext cx="3084891" cy="1478570"/>
          </a:xfrm>
        </p:spPr>
        <p:txBody>
          <a:bodyPr vert="horz" lIns="91440" tIns="45720" rIns="91440" bIns="45720" rtlCol="0" anchor="ctr">
            <a:normAutofit/>
          </a:bodyPr>
          <a:lstStyle/>
          <a:p>
            <a:r>
              <a:rPr lang="en-US"/>
              <a:t>Beowulf clusters</a:t>
            </a:r>
          </a:p>
        </p:txBody>
      </p:sp>
      <p:pic>
        <p:nvPicPr>
          <p:cNvPr id="8" name="Picture Placeholder 7" descr="A picture containing text, indoor&#10;&#10;Description automatically generated">
            <a:extLst>
              <a:ext uri="{FF2B5EF4-FFF2-40B4-BE49-F238E27FC236}">
                <a16:creationId xmlns:a16="http://schemas.microsoft.com/office/drawing/2014/main" id="{0FBEE957-647D-4157-A14F-A102E3BD8457}"/>
              </a:ext>
            </a:extLst>
          </p:cNvPr>
          <p:cNvPicPr>
            <a:picLocks noGrp="1" noChangeAspect="1"/>
          </p:cNvPicPr>
          <p:nvPr>
            <p:ph type="pic" idx="1"/>
          </p:nvPr>
        </p:nvPicPr>
        <p:blipFill rotWithShape="1">
          <a:blip r:embed="rId4"/>
          <a:srcRect l="4365" r="12974"/>
          <a:stretch/>
        </p:blipFill>
        <p:spPr>
          <a:xfrm>
            <a:off x="-5597" y="10"/>
            <a:ext cx="7558541" cy="6857990"/>
          </a:xfrm>
          <a:prstGeom prst="rect">
            <a:avLst/>
          </a:prstGeom>
        </p:spPr>
      </p:pic>
      <p:grpSp>
        <p:nvGrpSpPr>
          <p:cNvPr id="137" name="Group 136">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38" name="Rectangle 137">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39"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0"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1" name="Rectangle 140">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2"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3"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4"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5"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6"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7"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8"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9"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0"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1"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2"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3"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4"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5"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6"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7"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8"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9"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0"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1"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2"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3"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4"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5"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6" name="Rectangle 165">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67"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8"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9"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0"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1"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2"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3"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4"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5"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6"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7"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8" name="Rectangle 177">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79"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0"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3"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4" name="Text Placeholder 3">
            <a:extLst>
              <a:ext uri="{FF2B5EF4-FFF2-40B4-BE49-F238E27FC236}">
                <a16:creationId xmlns:a16="http://schemas.microsoft.com/office/drawing/2014/main" id="{A3F5DDF6-8D24-4AF0-AA25-3C0865B7F873}"/>
              </a:ext>
            </a:extLst>
          </p:cNvPr>
          <p:cNvSpPr>
            <a:spLocks noGrp="1"/>
          </p:cNvSpPr>
          <p:nvPr>
            <p:ph type="body" sz="half" idx="2"/>
          </p:nvPr>
        </p:nvSpPr>
        <p:spPr>
          <a:xfrm>
            <a:off x="7962519" y="2249487"/>
            <a:ext cx="3084892" cy="3541714"/>
          </a:xfrm>
        </p:spPr>
        <p:txBody>
          <a:bodyPr vert="horz" lIns="91440" tIns="45720" rIns="91440" bIns="45720" rtlCol="0">
            <a:normAutofit/>
          </a:bodyPr>
          <a:lstStyle/>
          <a:p>
            <a:pPr marL="285750" indent="-285750">
              <a:buFont typeface="Arial" panose="020B0604020202020204" pitchFamily="34" charset="0"/>
              <a:buChar char="•"/>
            </a:pPr>
            <a:r>
              <a:rPr lang="en-US" sz="1800" dirty="0"/>
              <a:t>Cluster: networks with any number of commodity PCs, generally running Linux — quickly emerged, and Linux soon replaced Unix as the supercomputing OS of choice.</a:t>
            </a:r>
          </a:p>
          <a:p>
            <a:pPr marL="285750" indent="-285750">
              <a:buFont typeface="Arial" panose="020B0604020202020204" pitchFamily="34" charset="0"/>
              <a:buChar char="•"/>
            </a:pPr>
            <a:r>
              <a:rPr lang="en-US" sz="1800" dirty="0"/>
              <a:t>Open-Source OS saves cost and is customizable.</a:t>
            </a:r>
          </a:p>
          <a:p>
            <a:pPr marL="285750" indent="-285750">
              <a:buFont typeface="Arial" panose="020B0604020202020204" pitchFamily="34" charset="0"/>
              <a:buChar char="•"/>
            </a:pPr>
            <a:endParaRPr lang="en-US" sz="1800" dirty="0"/>
          </a:p>
        </p:txBody>
      </p:sp>
    </p:spTree>
    <p:extLst>
      <p:ext uri="{BB962C8B-B14F-4D97-AF65-F5344CB8AC3E}">
        <p14:creationId xmlns:p14="http://schemas.microsoft.com/office/powerpoint/2010/main" val="4000061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29618-A0B6-4E3F-AD65-AFDFAD32DDC8}"/>
              </a:ext>
            </a:extLst>
          </p:cNvPr>
          <p:cNvSpPr>
            <a:spLocks noGrp="1"/>
          </p:cNvSpPr>
          <p:nvPr>
            <p:ph type="title"/>
          </p:nvPr>
        </p:nvSpPr>
        <p:spPr/>
        <p:txBody>
          <a:bodyPr/>
          <a:lstStyle/>
          <a:p>
            <a:r>
              <a:rPr lang="en-US" dirty="0"/>
              <a:t>PlayStation 3 - CELL</a:t>
            </a:r>
            <a:endParaRPr lang="en-BE" dirty="0"/>
          </a:p>
        </p:txBody>
      </p:sp>
      <p:pic>
        <p:nvPicPr>
          <p:cNvPr id="6" name="Picture Placeholder 5" descr="A picture containing text, electronics, circuit&#10;&#10;Description automatically generated">
            <a:extLst>
              <a:ext uri="{FF2B5EF4-FFF2-40B4-BE49-F238E27FC236}">
                <a16:creationId xmlns:a16="http://schemas.microsoft.com/office/drawing/2014/main" id="{024A53B6-E819-484E-BDFA-50ADB9D3843D}"/>
              </a:ext>
            </a:extLst>
          </p:cNvPr>
          <p:cNvPicPr>
            <a:picLocks noGrp="1" noChangeAspect="1"/>
          </p:cNvPicPr>
          <p:nvPr>
            <p:ph type="pic" idx="1"/>
          </p:nvPr>
        </p:nvPicPr>
        <p:blipFill>
          <a:blip r:embed="rId2"/>
          <a:srcRect l="30132" r="30132"/>
          <a:stretch>
            <a:fillRect/>
          </a:stretch>
        </p:blipFill>
        <p:spPr/>
      </p:pic>
      <p:sp>
        <p:nvSpPr>
          <p:cNvPr id="4" name="Text Placeholder 3">
            <a:extLst>
              <a:ext uri="{FF2B5EF4-FFF2-40B4-BE49-F238E27FC236}">
                <a16:creationId xmlns:a16="http://schemas.microsoft.com/office/drawing/2014/main" id="{EA812854-4348-42EC-AF87-0F92F586EDDA}"/>
              </a:ext>
            </a:extLst>
          </p:cNvPr>
          <p:cNvSpPr>
            <a:spLocks noGrp="1"/>
          </p:cNvSpPr>
          <p:nvPr>
            <p:ph type="body" sz="half" idx="2"/>
          </p:nvPr>
        </p:nvSpPr>
        <p:spPr/>
        <p:txBody>
          <a:bodyPr/>
          <a:lstStyle/>
          <a:p>
            <a:pPr marL="171450" indent="-171450">
              <a:buFont typeface="Arial" panose="020B0604020202020204" pitchFamily="34" charset="0"/>
              <a:buChar char="•"/>
            </a:pPr>
            <a:r>
              <a:rPr lang="en-US" sz="1400" dirty="0"/>
              <a:t>Sony PS3 allows the Linux operating system to be installed, and IBM designed the programming environment for programming the Cell processor which combined tremendous computing power within a single PS3.</a:t>
            </a:r>
          </a:p>
          <a:p>
            <a:pPr marL="171450" indent="-171450">
              <a:buFont typeface="Arial" panose="020B0604020202020204" pitchFamily="34" charset="0"/>
              <a:buChar char="•"/>
            </a:pPr>
            <a:r>
              <a:rPr lang="en-US" sz="1400" dirty="0"/>
              <a:t>STI Alliance to create CELL.</a:t>
            </a:r>
          </a:p>
          <a:p>
            <a:pPr marL="171450" indent="-171450">
              <a:buFont typeface="Arial" panose="020B0604020202020204" pitchFamily="34" charset="0"/>
              <a:buChar char="•"/>
            </a:pPr>
            <a:r>
              <a:rPr lang="en-US" sz="1400" dirty="0"/>
              <a:t>Use of tech in various fields : medical, televisions, gaming, industry.</a:t>
            </a:r>
          </a:p>
          <a:p>
            <a:pPr marL="171450" indent="-171450">
              <a:buFont typeface="Arial" panose="020B0604020202020204" pitchFamily="34" charset="0"/>
              <a:buChar char="•"/>
            </a:pPr>
            <a:r>
              <a:rPr lang="en-US" sz="1400" dirty="0"/>
              <a:t>IBM’s Roadrunner.</a:t>
            </a:r>
          </a:p>
          <a:p>
            <a:pPr marL="171450" indent="-171450">
              <a:buFont typeface="Arial" panose="020B0604020202020204" pitchFamily="34" charset="0"/>
              <a:buChar char="•"/>
            </a:pPr>
            <a:r>
              <a:rPr lang="en-US" sz="1400" dirty="0"/>
              <a:t>Dr. Frank Mueller  cluster of eight Sony PS3 machines — the first such academic cluster in the world — packs the power of a small supercomputer, but at a total cost of about $5,000, it costs less than some desktop computers that have only a fraction of the computing power.</a:t>
            </a:r>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US" sz="1100" dirty="0"/>
          </a:p>
          <a:p>
            <a:pPr marL="285750" indent="-285750">
              <a:buFont typeface="Arial" panose="020B0604020202020204" pitchFamily="34" charset="0"/>
              <a:buChar char="•"/>
            </a:pPr>
            <a:endParaRPr lang="en-BE" sz="1100" dirty="0"/>
          </a:p>
        </p:txBody>
      </p:sp>
    </p:spTree>
    <p:extLst>
      <p:ext uri="{BB962C8B-B14F-4D97-AF65-F5344CB8AC3E}">
        <p14:creationId xmlns:p14="http://schemas.microsoft.com/office/powerpoint/2010/main" val="37683023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0</TotalTime>
  <Words>591</Words>
  <Application>Microsoft Office PowerPoint</Application>
  <PresentationFormat>Widescreen</PresentationFormat>
  <Paragraphs>38</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Tw Cen MT</vt:lpstr>
      <vt:lpstr>Circuit</vt:lpstr>
      <vt:lpstr>The condor cluster</vt:lpstr>
      <vt:lpstr>November 2010 : birth of the condor cluster</vt:lpstr>
      <vt:lpstr>THE Supercomputer and IT’s usage </vt:lpstr>
      <vt:lpstr>Distinguishing features</vt:lpstr>
      <vt:lpstr>Historical development (1964)</vt:lpstr>
      <vt:lpstr>ASCI RED (1996)</vt:lpstr>
      <vt:lpstr>Beowulf clusters</vt:lpstr>
      <vt:lpstr>PlayStation 3 - CELL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condor cluster</dc:title>
  <dc:creator>QUARTIER Rein (s)</dc:creator>
  <cp:lastModifiedBy>QUARTIER Rein (s)</cp:lastModifiedBy>
  <cp:revision>20</cp:revision>
  <dcterms:created xsi:type="dcterms:W3CDTF">2022-04-20T17:18:08Z</dcterms:created>
  <dcterms:modified xsi:type="dcterms:W3CDTF">2022-04-22T11:21:56Z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